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65" r:id="rId2"/>
    <p:sldId id="434" r:id="rId3"/>
    <p:sldId id="466" r:id="rId4"/>
    <p:sldId id="467" r:id="rId5"/>
    <p:sldId id="468" r:id="rId6"/>
  </p:sldIdLst>
  <p:sldSz cx="24384000" cy="13716000"/>
  <p:notesSz cx="6797675" cy="9928225"/>
  <p:custDataLst>
    <p:tags r:id="rId9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120000"/>
      </a:lnSpc>
      <a:spcBef>
        <a:spcPts val="15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204277"/>
        </a:solidFill>
        <a:effectLst/>
        <a:uFillTx/>
        <a:latin typeface="Roboto Light"/>
        <a:ea typeface="Roboto Light"/>
        <a:cs typeface="Roboto Light"/>
        <a:sym typeface="Roboto Light"/>
      </a:defRPr>
    </a:lvl1pPr>
    <a:lvl2pPr marL="0" marR="0" indent="0" algn="l" defTabSz="1828800" rtl="0" fontAlgn="auto" latinLnBrk="0" hangingPunct="0">
      <a:lnSpc>
        <a:spcPct val="120000"/>
      </a:lnSpc>
      <a:spcBef>
        <a:spcPts val="15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204277"/>
        </a:solidFill>
        <a:effectLst/>
        <a:uFillTx/>
        <a:latin typeface="Roboto Light"/>
        <a:ea typeface="Roboto Light"/>
        <a:cs typeface="Roboto Light"/>
        <a:sym typeface="Roboto Light"/>
      </a:defRPr>
    </a:lvl2pPr>
    <a:lvl3pPr marL="0" marR="0" indent="0" algn="l" defTabSz="1828800" rtl="0" fontAlgn="auto" latinLnBrk="0" hangingPunct="0">
      <a:lnSpc>
        <a:spcPct val="120000"/>
      </a:lnSpc>
      <a:spcBef>
        <a:spcPts val="15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204277"/>
        </a:solidFill>
        <a:effectLst/>
        <a:uFillTx/>
        <a:latin typeface="Roboto Light"/>
        <a:ea typeface="Roboto Light"/>
        <a:cs typeface="Roboto Light"/>
        <a:sym typeface="Roboto Light"/>
      </a:defRPr>
    </a:lvl3pPr>
    <a:lvl4pPr marL="0" marR="0" indent="0" algn="l" defTabSz="1828800" rtl="0" fontAlgn="auto" latinLnBrk="0" hangingPunct="0">
      <a:lnSpc>
        <a:spcPct val="120000"/>
      </a:lnSpc>
      <a:spcBef>
        <a:spcPts val="15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204277"/>
        </a:solidFill>
        <a:effectLst/>
        <a:uFillTx/>
        <a:latin typeface="Roboto Light"/>
        <a:ea typeface="Roboto Light"/>
        <a:cs typeface="Roboto Light"/>
        <a:sym typeface="Roboto Light"/>
      </a:defRPr>
    </a:lvl4pPr>
    <a:lvl5pPr marL="0" marR="0" indent="0" algn="l" defTabSz="1828800" rtl="0" fontAlgn="auto" latinLnBrk="0" hangingPunct="0">
      <a:lnSpc>
        <a:spcPct val="120000"/>
      </a:lnSpc>
      <a:spcBef>
        <a:spcPts val="15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204277"/>
        </a:solidFill>
        <a:effectLst/>
        <a:uFillTx/>
        <a:latin typeface="Roboto Light"/>
        <a:ea typeface="Roboto Light"/>
        <a:cs typeface="Roboto Light"/>
        <a:sym typeface="Roboto Light"/>
      </a:defRPr>
    </a:lvl5pPr>
    <a:lvl6pPr marL="0" marR="0" indent="0" algn="l" defTabSz="1828800" rtl="0" fontAlgn="auto" latinLnBrk="0" hangingPunct="0">
      <a:lnSpc>
        <a:spcPct val="120000"/>
      </a:lnSpc>
      <a:spcBef>
        <a:spcPts val="15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204277"/>
        </a:solidFill>
        <a:effectLst/>
        <a:uFillTx/>
        <a:latin typeface="Roboto Light"/>
        <a:ea typeface="Roboto Light"/>
        <a:cs typeface="Roboto Light"/>
        <a:sym typeface="Roboto Light"/>
      </a:defRPr>
    </a:lvl6pPr>
    <a:lvl7pPr marL="0" marR="0" indent="0" algn="l" defTabSz="1828800" rtl="0" fontAlgn="auto" latinLnBrk="0" hangingPunct="0">
      <a:lnSpc>
        <a:spcPct val="120000"/>
      </a:lnSpc>
      <a:spcBef>
        <a:spcPts val="15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204277"/>
        </a:solidFill>
        <a:effectLst/>
        <a:uFillTx/>
        <a:latin typeface="Roboto Light"/>
        <a:ea typeface="Roboto Light"/>
        <a:cs typeface="Roboto Light"/>
        <a:sym typeface="Roboto Light"/>
      </a:defRPr>
    </a:lvl7pPr>
    <a:lvl8pPr marL="0" marR="0" indent="0" algn="l" defTabSz="1828800" rtl="0" fontAlgn="auto" latinLnBrk="0" hangingPunct="0">
      <a:lnSpc>
        <a:spcPct val="120000"/>
      </a:lnSpc>
      <a:spcBef>
        <a:spcPts val="15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204277"/>
        </a:solidFill>
        <a:effectLst/>
        <a:uFillTx/>
        <a:latin typeface="Roboto Light"/>
        <a:ea typeface="Roboto Light"/>
        <a:cs typeface="Roboto Light"/>
        <a:sym typeface="Roboto Light"/>
      </a:defRPr>
    </a:lvl8pPr>
    <a:lvl9pPr marL="0" marR="0" indent="0" algn="l" defTabSz="1828800" rtl="0" fontAlgn="auto" latinLnBrk="0" hangingPunct="0">
      <a:lnSpc>
        <a:spcPct val="120000"/>
      </a:lnSpc>
      <a:spcBef>
        <a:spcPts val="150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204277"/>
        </a:solidFill>
        <a:effectLst/>
        <a:uFillTx/>
        <a:latin typeface="Roboto Light"/>
        <a:ea typeface="Roboto Light"/>
        <a:cs typeface="Roboto Light"/>
        <a:sym typeface="Roboto Light"/>
      </a:defRPr>
    </a:lvl9pPr>
  </p:defaultTextStyle>
  <p:extLst>
    <p:ext uri="{EFAFB233-063F-42B5-8137-9DF3F51BA10A}">
      <p15:sldGuideLst xmlns:p15="http://schemas.microsoft.com/office/powerpoint/2012/main">
        <p15:guide id="1" orient="horz" pos="4607">
          <p15:clr>
            <a:srgbClr val="A4A3A4"/>
          </p15:clr>
        </p15:guide>
        <p15:guide id="2" pos="7680">
          <p15:clr>
            <a:srgbClr val="A4A3A4"/>
          </p15:clr>
        </p15:guide>
        <p15:guide id="3" orient="horz" pos="915">
          <p15:clr>
            <a:srgbClr val="A4A3A4"/>
          </p15:clr>
        </p15:guide>
        <p15:guide id="4">
          <p15:clr>
            <a:srgbClr val="A4A3A4"/>
          </p15:clr>
        </p15:guide>
        <p15:guide id="5" pos="1026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4178"/>
    <a:srgbClr val="000000"/>
    <a:srgbClr val="FFFFCC"/>
    <a:srgbClr val="0B3065"/>
    <a:srgbClr val="8FA1BB"/>
    <a:srgbClr val="004990"/>
    <a:srgbClr val="0066CC"/>
    <a:srgbClr val="D12721"/>
    <a:srgbClr val="12387B"/>
    <a:srgbClr val="2043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Roboto"/>
          <a:ea typeface="Roboto"/>
          <a:cs typeface="Roboto"/>
        </a:font>
        <a:srgbClr val="07407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ff" i="off">
        <a:font>
          <a:latin typeface="Roboto Light"/>
          <a:ea typeface="Roboto Light"/>
          <a:cs typeface="Roboto Light"/>
        </a:font>
        <a:srgbClr val="07407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57" autoAdjust="0"/>
    <p:restoredTop sz="95270" autoAdjust="0"/>
  </p:normalViewPr>
  <p:slideViewPr>
    <p:cSldViewPr snapToGrid="0" snapToObjects="1" showGuides="1">
      <p:cViewPr varScale="1">
        <p:scale>
          <a:sx n="76" d="100"/>
          <a:sy n="76" d="100"/>
        </p:scale>
        <p:origin x="1176" y="224"/>
      </p:cViewPr>
      <p:guideLst>
        <p:guide orient="horz" pos="4607"/>
        <p:guide pos="7680"/>
        <p:guide orient="horz" pos="915"/>
        <p:guide/>
        <p:guide pos="1026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33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6275" cy="4967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Helvetica Light"/>
              <a:ea typeface="Helvetica Light"/>
              <a:cs typeface="Helvetica Ligh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863" y="1"/>
            <a:ext cx="2946275" cy="4967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5C645-F2B8-4AC8-BD23-E3406BAC604D}" type="datetimeFigureOut">
              <a:rPr lang="en-US" smtClean="0">
                <a:latin typeface="Helvetica Light"/>
                <a:ea typeface="Helvetica Light"/>
                <a:cs typeface="Helvetica Light"/>
              </a:rPr>
              <a:t>8/23/23</a:t>
            </a:fld>
            <a:endParaRPr lang="en-US">
              <a:latin typeface="Helvetica Light"/>
              <a:ea typeface="Helvetica Light"/>
              <a:cs typeface="Helvetica Ligh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429779"/>
            <a:ext cx="2946275" cy="4967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Helvetica Light"/>
              <a:ea typeface="Helvetica Light"/>
              <a:cs typeface="Helvetica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863" y="9429779"/>
            <a:ext cx="2946275" cy="4967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161026-B4FE-4723-8AC4-AA151710C4E4}" type="slidenum">
              <a:rPr lang="en-US" smtClean="0">
                <a:latin typeface="Helvetica Light"/>
                <a:ea typeface="Helvetica Light"/>
                <a:cs typeface="Helvetica Light"/>
              </a:rPr>
              <a:t>‹#›</a:t>
            </a:fld>
            <a:endParaRPr lang="en-US">
              <a:latin typeface="Helvetica Light"/>
              <a:ea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8786739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4.png>
</file>

<file path=ppt/media/image5.jp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prstGeom prst="rect">
            <a:avLst/>
          </a:prstGeom>
        </p:spPr>
        <p:txBody>
          <a:bodyPr lIns="93177" tIns="46589" rIns="93177" bIns="46589"/>
          <a:lstStyle/>
          <a:p>
            <a:endParaRPr/>
          </a:p>
        </p:txBody>
      </p:sp>
      <p:sp>
        <p:nvSpPr>
          <p:cNvPr id="29" name="Shape 29"/>
          <p:cNvSpPr>
            <a:spLocks noGrp="1"/>
          </p:cNvSpPr>
          <p:nvPr>
            <p:ph type="body" sz="quarter" idx="1"/>
          </p:nvPr>
        </p:nvSpPr>
        <p:spPr>
          <a:xfrm>
            <a:off x="906357" y="4715907"/>
            <a:ext cx="4984962" cy="4467701"/>
          </a:xfrm>
          <a:prstGeom prst="rect">
            <a:avLst/>
          </a:prstGeom>
        </p:spPr>
        <p:txBody>
          <a:bodyPr lIns="93177" tIns="46589" rIns="93177" bIns="4658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1253425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1pPr>
    <a:lvl2pPr indent="2286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2pPr>
    <a:lvl3pPr indent="4572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3pPr>
    <a:lvl4pPr indent="6858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4pPr>
    <a:lvl5pPr indent="9144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5pPr>
    <a:lvl6pPr indent="11430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6pPr>
    <a:lvl7pPr indent="13716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7pPr>
    <a:lvl8pPr indent="16002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8pPr>
    <a:lvl9pPr indent="18288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1590477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PCCWW Group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13334879"/>
            <a:ext cx="24384000" cy="146001"/>
          </a:xfrm>
          <a:prstGeom prst="rect">
            <a:avLst/>
          </a:prstGeom>
          <a:solidFill>
            <a:srgbClr val="12387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01600" tIns="101600" rIns="101600" bIns="101600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Roboto"/>
              <a:ea typeface="+mj-ea"/>
              <a:cs typeface="Roboto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7536253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PCCW Media 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3322626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0677501" y="12775360"/>
            <a:ext cx="2879989" cy="413793"/>
          </a:xfrm>
          <a:prstGeom prst="rect">
            <a:avLst/>
          </a:prstGeom>
        </p:spPr>
      </p:pic>
      <p:sp>
        <p:nvSpPr>
          <p:cNvPr id="9" name="Shape 5"/>
          <p:cNvSpPr txBox="1">
            <a:spLocks/>
          </p:cNvSpPr>
          <p:nvPr userDrawn="1"/>
        </p:nvSpPr>
        <p:spPr>
          <a:xfrm>
            <a:off x="23676650" y="12705939"/>
            <a:ext cx="805771" cy="512763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 smtClean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indent="0" algn="l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0" i="0" u="none" strike="noStrike" cap="none" spc="0" normalizeH="0" baseline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indent="0" algn="l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0" i="0" u="none" strike="noStrike" cap="none" spc="0" normalizeH="0" baseline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indent="0" algn="l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0" i="0" u="none" strike="noStrike" cap="none" spc="0" normalizeH="0" baseline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indent="0" algn="l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0" i="0" u="none" strike="noStrike" cap="none" spc="0" normalizeH="0" baseline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indent="0" algn="l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0" i="0" u="none" strike="noStrike" cap="none" spc="0" normalizeH="0" baseline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indent="0" algn="l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0" i="0" u="none" strike="noStrike" cap="none" spc="0" normalizeH="0" baseline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indent="0" algn="l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0" i="0" u="none" strike="noStrike" cap="none" spc="0" normalizeH="0" baseline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indent="0" algn="l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0" i="0" u="none" strike="noStrike" cap="none" spc="0" normalizeH="0" baseline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>
              <a:defRPr/>
            </a:pPr>
            <a:fld id="{D7239D33-D41F-8B48-81DC-AF333D041236}" type="slidenum">
              <a:rPr lang="en-US" altLang="zh-TW" b="0" i="0" smtClean="0">
                <a:latin typeface="Helvetica Light"/>
                <a:cs typeface="Helvetica Light"/>
              </a:rPr>
              <a:pPr>
                <a:defRPr/>
              </a:pPr>
              <a:t>‹#›</a:t>
            </a:fld>
            <a:endParaRPr lang="en-US" altLang="zh-TW" b="0" i="0" dirty="0">
              <a:latin typeface="Helvetica Light"/>
              <a:cs typeface="Helvetica Light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13334879"/>
            <a:ext cx="24384000" cy="146001"/>
          </a:xfrm>
          <a:prstGeom prst="rect">
            <a:avLst/>
          </a:prstGeom>
          <a:solidFill>
            <a:srgbClr val="12387B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01600" tIns="101600" rIns="101600" bIns="101600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Roboto"/>
              <a:ea typeface="+mj-ea"/>
              <a:cs typeface="Roboto"/>
              <a:sym typeface="Helvetica"/>
            </a:endParaRPr>
          </a:p>
        </p:txBody>
      </p:sp>
      <p:pic>
        <p:nvPicPr>
          <p:cNvPr id="10" name="Picture 4" descr="I:\HKT_Guideline\HKT_Corp\HKT_Phase3_Guideline_R\HKT logo_R\HKT_R_blue.png"/>
          <p:cNvPicPr>
            <a:picLocks noChangeAspect="1" noChangeArrowheads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52"/>
          <a:stretch/>
        </p:blipFill>
        <p:spPr bwMode="auto">
          <a:xfrm>
            <a:off x="336081" y="12301399"/>
            <a:ext cx="1645119" cy="757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534489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19200" y="12712700"/>
            <a:ext cx="5689600" cy="730250"/>
          </a:xfrm>
          <a:prstGeom prst="rect">
            <a:avLst/>
          </a:prstGeom>
        </p:spPr>
        <p:txBody>
          <a:bodyPr/>
          <a:lstStyle/>
          <a:p>
            <a:fld id="{AD2BBA57-081D-4440-B7C6-C4971F71D57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31200" y="12712700"/>
            <a:ext cx="7721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475200" y="12712700"/>
            <a:ext cx="5689600" cy="730250"/>
          </a:xfrm>
          <a:prstGeom prst="rect">
            <a:avLst/>
          </a:prstGeom>
        </p:spPr>
        <p:txBody>
          <a:bodyPr/>
          <a:lstStyle/>
          <a:p>
            <a:fld id="{B459D743-3038-4C5F-B03F-2B28DBE5F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24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1.bin"/><Relationship Id="rId5" Type="http://schemas.openxmlformats.org/officeDocument/2006/relationships/tags" Target="../tags/tag2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 userDrawn="1"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264289216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01600" tIns="101600" rIns="101600" bIns="101600" anchor="ctr"/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13610166" y="4876800"/>
            <a:ext cx="9550401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01600" tIns="101600" rIns="101600" bIns="10160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hape 5"/>
          <p:cNvSpPr>
            <a:spLocks noGrp="1"/>
          </p:cNvSpPr>
          <p:nvPr>
            <p:ph type="sldNum" sz="quarter" idx="4"/>
          </p:nvPr>
        </p:nvSpPr>
        <p:spPr>
          <a:xfrm>
            <a:off x="23473454" y="12493625"/>
            <a:ext cx="805771" cy="512763"/>
          </a:xfrm>
          <a:prstGeom prst="rect">
            <a:avLst/>
          </a:prstGeom>
        </p:spPr>
        <p:txBody>
          <a:bodyPr/>
          <a:lstStyle>
            <a:lvl1pPr>
              <a:defRPr sz="2000" smtClean="0">
                <a:latin typeface="Helvetica Light"/>
                <a:ea typeface="Helvetica Light"/>
                <a:cs typeface="Helvetica Light"/>
              </a:defRPr>
            </a:lvl1pPr>
          </a:lstStyle>
          <a:p>
            <a:pPr>
              <a:defRPr/>
            </a:pPr>
            <a:fld id="{D7239D33-D41F-8B48-81DC-AF333D04123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5" r:id="rId2"/>
    <p:sldLayoutId id="2147483660" r:id="rId3"/>
  </p:sldLayoutIdLst>
  <p:transition spd="med"/>
  <p:txStyles>
    <p:titleStyle>
      <a:lvl1pPr marL="0" marR="0" indent="0" algn="ctr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84178"/>
          </a:solidFill>
          <a:uFill>
            <a:solidFill>
              <a:srgbClr val="000000"/>
            </a:solidFill>
          </a:uFill>
          <a:latin typeface="Helvetica Light"/>
          <a:ea typeface="Helvetica Light"/>
          <a:cs typeface="Helvetica Light"/>
          <a:sym typeface="Roboto Light"/>
        </a:defRPr>
      </a:lvl1pPr>
      <a:lvl2pPr marL="0" marR="0" indent="0" algn="ctr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84178"/>
          </a:solidFill>
          <a:uFill>
            <a:solidFill>
              <a:srgbClr val="000000"/>
            </a:solidFill>
          </a:uFill>
          <a:latin typeface="Roboto Light"/>
          <a:ea typeface="Roboto Light"/>
          <a:cs typeface="Roboto Light"/>
          <a:sym typeface="Roboto Light"/>
        </a:defRPr>
      </a:lvl2pPr>
      <a:lvl3pPr marL="0" marR="0" indent="0" algn="ctr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84178"/>
          </a:solidFill>
          <a:uFill>
            <a:solidFill>
              <a:srgbClr val="000000"/>
            </a:solidFill>
          </a:uFill>
          <a:latin typeface="Roboto Light"/>
          <a:ea typeface="Roboto Light"/>
          <a:cs typeface="Roboto Light"/>
          <a:sym typeface="Roboto Light"/>
        </a:defRPr>
      </a:lvl3pPr>
      <a:lvl4pPr marL="0" marR="0" indent="0" algn="ctr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84178"/>
          </a:solidFill>
          <a:uFill>
            <a:solidFill>
              <a:srgbClr val="000000"/>
            </a:solidFill>
          </a:uFill>
          <a:latin typeface="Roboto Light"/>
          <a:ea typeface="Roboto Light"/>
          <a:cs typeface="Roboto Light"/>
          <a:sym typeface="Roboto Light"/>
        </a:defRPr>
      </a:lvl4pPr>
      <a:lvl5pPr marL="0" marR="0" indent="0" algn="ctr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84178"/>
          </a:solidFill>
          <a:uFill>
            <a:solidFill>
              <a:srgbClr val="000000"/>
            </a:solidFill>
          </a:uFill>
          <a:latin typeface="Roboto Light"/>
          <a:ea typeface="Roboto Light"/>
          <a:cs typeface="Roboto Light"/>
          <a:sym typeface="Roboto Light"/>
        </a:defRPr>
      </a:lvl5pPr>
      <a:lvl6pPr marL="0" marR="0" indent="0" algn="ctr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84178"/>
          </a:solidFill>
          <a:uFill>
            <a:solidFill>
              <a:srgbClr val="000000"/>
            </a:solidFill>
          </a:uFill>
          <a:latin typeface="Roboto Light"/>
          <a:ea typeface="Roboto Light"/>
          <a:cs typeface="Roboto Light"/>
          <a:sym typeface="Roboto Light"/>
        </a:defRPr>
      </a:lvl6pPr>
      <a:lvl7pPr marL="0" marR="0" indent="0" algn="ctr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84178"/>
          </a:solidFill>
          <a:uFill>
            <a:solidFill>
              <a:srgbClr val="000000"/>
            </a:solidFill>
          </a:uFill>
          <a:latin typeface="Roboto Light"/>
          <a:ea typeface="Roboto Light"/>
          <a:cs typeface="Roboto Light"/>
          <a:sym typeface="Roboto Light"/>
        </a:defRPr>
      </a:lvl7pPr>
      <a:lvl8pPr marL="0" marR="0" indent="0" algn="ctr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84178"/>
          </a:solidFill>
          <a:uFill>
            <a:solidFill>
              <a:srgbClr val="000000"/>
            </a:solidFill>
          </a:uFill>
          <a:latin typeface="Roboto Light"/>
          <a:ea typeface="Roboto Light"/>
          <a:cs typeface="Roboto Light"/>
          <a:sym typeface="Roboto Light"/>
        </a:defRPr>
      </a:lvl8pPr>
      <a:lvl9pPr marL="0" marR="0" indent="0" algn="ctr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84178"/>
          </a:solidFill>
          <a:uFill>
            <a:solidFill>
              <a:srgbClr val="000000"/>
            </a:solidFill>
          </a:uFill>
          <a:latin typeface="Roboto Light"/>
          <a:ea typeface="Roboto Light"/>
          <a:cs typeface="Roboto Light"/>
          <a:sym typeface="Roboto Light"/>
        </a:defRPr>
      </a:lvl9pPr>
    </p:titleStyle>
    <p:bodyStyle>
      <a:lvl1pPr marL="97971" marR="0" indent="-97971" algn="l" defTabSz="4572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571500" marR="0" indent="-1143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1051560" marR="0" indent="-13716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1524000" marR="0" indent="-152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1981200" marR="0" indent="-152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2832100" marR="0" indent="-3810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71000"/>
        <a:buFont typeface="Arial"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3187700" marR="0" indent="-3810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71000"/>
        <a:buFont typeface="Arial"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3543300" marR="0" indent="-3810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71000"/>
        <a:buFont typeface="Arial"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3898900" marR="0" indent="-3810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71000"/>
        <a:buFont typeface="Arial"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l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Roboto"/>
        </a:defRPr>
      </a:lvl1pPr>
      <a:lvl2pPr marL="0" marR="0" indent="0" algn="l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Roboto"/>
        </a:defRPr>
      </a:lvl2pPr>
      <a:lvl3pPr marL="0" marR="0" indent="0" algn="l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Roboto"/>
        </a:defRPr>
      </a:lvl3pPr>
      <a:lvl4pPr marL="0" marR="0" indent="0" algn="l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Roboto"/>
        </a:defRPr>
      </a:lvl4pPr>
      <a:lvl5pPr marL="0" marR="0" indent="0" algn="l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Roboto"/>
        </a:defRPr>
      </a:lvl5pPr>
      <a:lvl6pPr marL="0" marR="0" indent="0" algn="l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Roboto"/>
        </a:defRPr>
      </a:lvl6pPr>
      <a:lvl7pPr marL="0" marR="0" indent="0" algn="l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Roboto"/>
        </a:defRPr>
      </a:lvl7pPr>
      <a:lvl8pPr marL="0" marR="0" indent="0" algn="l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Roboto"/>
        </a:defRPr>
      </a:lvl8pPr>
      <a:lvl9pPr marL="0" marR="0" indent="0" algn="l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Robot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/021d14f20f8823ac0e8d8304adc455bc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file:///C:/d1028202c342d97940af18ba1d26575a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file:///C:/271623d30c2842465851a0fd2b3513bd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92E43EB-BB87-764C-AF33-8A75C3812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6"/>
            <a:ext cx="24742502" cy="1391408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5DCD8BD-DE54-4A78-A652-EB340A6A3274}"/>
              </a:ext>
            </a:extLst>
          </p:cNvPr>
          <p:cNvSpPr/>
          <p:nvPr/>
        </p:nvSpPr>
        <p:spPr>
          <a:xfrm>
            <a:off x="1676400" y="3494909"/>
            <a:ext cx="14139928" cy="1041824"/>
          </a:xfrm>
          <a:prstGeom prst="rect">
            <a:avLst/>
          </a:prstGeom>
        </p:spPr>
        <p:txBody>
          <a:bodyPr wrap="square" lIns="182880" tIns="91440" rIns="182880" bIns="91440">
            <a:spAutoFit/>
          </a:bodyPr>
          <a:lstStyle/>
          <a:p>
            <a:endParaRPr lang="en-US" sz="18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Shape 447"/>
          <p:cNvSpPr/>
          <p:nvPr/>
        </p:nvSpPr>
        <p:spPr>
          <a:xfrm>
            <a:off x="16479000" y="5186141"/>
            <a:ext cx="7255672" cy="348403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6200" tIns="76200" rIns="76200" bIns="76200">
            <a:spAutoFit/>
          </a:bodyPr>
          <a:lstStyle>
            <a:lvl1pPr algn="ctr">
              <a:lnSpc>
                <a:spcPct val="90000"/>
              </a:lnSpc>
              <a:spcBef>
                <a:spcPts val="0"/>
              </a:spcBef>
              <a:defRPr sz="8000">
                <a:solidFill>
                  <a:srgbClr val="084178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pPr algn="r"/>
            <a:r>
              <a:rPr lang="en-US" b="1" dirty="0">
                <a:latin typeface="+mj-lt"/>
                <a:ea typeface="Roboto" panose="02000000000000000000" pitchFamily="2" charset="0"/>
                <a:cs typeface="Arial" panose="020B0604020202020204" pitchFamily="34" charset="0"/>
              </a:rPr>
              <a:t>In-house Teams' ChatGPT</a:t>
            </a:r>
          </a:p>
        </p:txBody>
      </p:sp>
      <p:sp>
        <p:nvSpPr>
          <p:cNvPr id="14" name="Shape 60">
            <a:extLst>
              <a:ext uri="{FF2B5EF4-FFF2-40B4-BE49-F238E27FC236}">
                <a16:creationId xmlns:a16="http://schemas.microsoft.com/office/drawing/2014/main" id="{4C9182F5-54C5-CE42-86F8-DA1256E8B9ED}"/>
              </a:ext>
            </a:extLst>
          </p:cNvPr>
          <p:cNvSpPr/>
          <p:nvPr/>
        </p:nvSpPr>
        <p:spPr>
          <a:xfrm>
            <a:off x="15905017" y="8480535"/>
            <a:ext cx="7753455" cy="0"/>
          </a:xfrm>
          <a:prstGeom prst="line">
            <a:avLst/>
          </a:prstGeom>
          <a:ln w="25400">
            <a:solidFill>
              <a:srgbClr val="084178"/>
            </a:solidFill>
          </a:ln>
        </p:spPr>
        <p:txBody>
          <a:bodyPr lIns="45718" tIns="45718" rIns="45718" bIns="45718"/>
          <a:lstStyle/>
          <a:p>
            <a:pPr algn="r" defTabSz="914400">
              <a:lnSpc>
                <a:spcPct val="100000"/>
              </a:lnSpc>
              <a:spcBef>
                <a:spcPts val="0"/>
              </a:spcBef>
              <a:defRPr sz="2400">
                <a:solidFill>
                  <a:srgbClr val="084178"/>
                </a:solidFill>
                <a:latin typeface="+mj-lt"/>
                <a:ea typeface="+mj-ea"/>
                <a:cs typeface="+mj-cs"/>
                <a:sym typeface="Roboto"/>
              </a:defRPr>
            </a:pPr>
            <a:endParaRPr/>
          </a:p>
        </p:txBody>
      </p:sp>
      <p:pic>
        <p:nvPicPr>
          <p:cNvPr id="15" name="Picture 4" descr="I:\HKT_Guideline\HKT_Corp\HKT_Phase3_Guideline_R\HKT logo_R\HKT_R_blue.png">
            <a:extLst>
              <a:ext uri="{FF2B5EF4-FFF2-40B4-BE49-F238E27FC236}">
                <a16:creationId xmlns:a16="http://schemas.microsoft.com/office/drawing/2014/main" id="{70155394-A168-D944-AEB8-D109BD64D2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676"/>
          <a:stretch/>
        </p:blipFill>
        <p:spPr bwMode="auto">
          <a:xfrm>
            <a:off x="20677124" y="3094239"/>
            <a:ext cx="3057548" cy="140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5" descr="I:\HKT_Guideline\Corporate_Tagline\a_PCCW_Group_member\a_pccw_group_member_en.png">
            <a:extLst>
              <a:ext uri="{FF2B5EF4-FFF2-40B4-BE49-F238E27FC236}">
                <a16:creationId xmlns:a16="http://schemas.microsoft.com/office/drawing/2014/main" id="{4C625903-308A-4B83-B90B-479704662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45485" y="12820649"/>
            <a:ext cx="4312987" cy="359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hape 448">
            <a:extLst>
              <a:ext uri="{FF2B5EF4-FFF2-40B4-BE49-F238E27FC236}">
                <a16:creationId xmlns:a16="http://schemas.microsoft.com/office/drawing/2014/main" id="{FB8D97EF-7761-4E7F-AFF4-F6FDBCB30BD3}"/>
              </a:ext>
            </a:extLst>
          </p:cNvPr>
          <p:cNvSpPr/>
          <p:nvPr/>
        </p:nvSpPr>
        <p:spPr>
          <a:xfrm>
            <a:off x="13793770" y="8515991"/>
            <a:ext cx="9940902" cy="138499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6200" tIns="76200" rIns="76200" bIns="76200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>
                <a:solidFill>
                  <a:srgbClr val="084178"/>
                </a:solidFill>
                <a:uFill>
                  <a:solidFill>
                    <a:srgbClr val="929292"/>
                  </a:solidFill>
                </a:uFill>
              </a:defRPr>
            </a:lvl1pPr>
          </a:lstStyle>
          <a:p>
            <a:pPr algn="r"/>
            <a:r>
              <a:rPr lang="en-US" b="1" dirty="0">
                <a:latin typeface="+mj-lt"/>
                <a:ea typeface="Roboto" pitchFamily="2" charset="0"/>
                <a:cs typeface="Arial" panose="020B0604020202020204" pitchFamily="34" charset="0"/>
              </a:rPr>
              <a:t>Set up guide</a:t>
            </a:r>
          </a:p>
          <a:p>
            <a:pPr algn="r"/>
            <a:endParaRPr lang="en-US" b="1" dirty="0">
              <a:latin typeface="+mj-lt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70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5D0BE852-C1D8-8FC5-293B-AAF543FCEACC}"/>
              </a:ext>
            </a:extLst>
          </p:cNvPr>
          <p:cNvSpPr txBox="1"/>
          <p:nvPr/>
        </p:nvSpPr>
        <p:spPr>
          <a:xfrm>
            <a:off x="3982212" y="620851"/>
            <a:ext cx="16419576" cy="1690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01600" tIns="101600" rIns="101600" bIns="101600" numCol="1" spcCol="38100" rtlCol="0" anchor="ctr">
            <a:spAutoFit/>
          </a:bodyPr>
          <a:lstStyle/>
          <a:p>
            <a:pPr marL="0" marR="0" indent="0" algn="ctr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K" sz="7000" b="0" i="0" u="none" strike="noStrike" cap="none" spc="0" normalizeH="0" baseline="0" dirty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"/>
                <a:sym typeface="Roboto Light"/>
              </a:rPr>
              <a:t>In-house Teams' ChatGPT</a:t>
            </a:r>
            <a:endParaRPr kumimoji="0" lang="zh-HK" altLang="en-US" sz="7000" b="0" i="0" u="none" strike="noStrike" cap="none" spc="0" normalizeH="0" baseline="0" dirty="0">
              <a:ln>
                <a:noFill/>
              </a:ln>
              <a:solidFill>
                <a:srgbClr val="204277"/>
              </a:solidFill>
              <a:effectLst/>
              <a:uFillTx/>
              <a:latin typeface="Roboto "/>
              <a:sym typeface="Roboto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2384C6-BE65-5D23-5441-AAF66CD1F457}"/>
              </a:ext>
            </a:extLst>
          </p:cNvPr>
          <p:cNvSpPr txBox="1"/>
          <p:nvPr/>
        </p:nvSpPr>
        <p:spPr>
          <a:xfrm>
            <a:off x="3007983" y="3222367"/>
            <a:ext cx="4866017" cy="2313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solidFill>
                  <a:schemeClr val="tx1"/>
                </a:solidFill>
              </a:rPr>
              <a:t>Step 1: </a:t>
            </a:r>
          </a:p>
          <a:p>
            <a:r>
              <a:rPr lang="en-US" altLang="zh-HK" dirty="0">
                <a:solidFill>
                  <a:schemeClr val="tx1"/>
                </a:solidFill>
              </a:rPr>
              <a:t>Open Microsoft Teams and click on the "Apps" icon located on the left panel </a:t>
            </a:r>
            <a:endParaRPr lang="zh-HK" altLang="en-US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E9BA0D-1E5C-8B65-8E71-B91B119CB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90802" y="2947312"/>
            <a:ext cx="13600798" cy="8776584"/>
          </a:xfrm>
          <a:prstGeom prst="rect">
            <a:avLst/>
          </a:prstGeo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E314AA39-D619-0EAC-8569-D1D7E1208BA6}"/>
              </a:ext>
            </a:extLst>
          </p:cNvPr>
          <p:cNvSpPr txBox="1"/>
          <p:nvPr/>
        </p:nvSpPr>
        <p:spPr>
          <a:xfrm>
            <a:off x="3007982" y="6447131"/>
            <a:ext cx="4866017" cy="2313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solidFill>
                  <a:schemeClr val="tx1"/>
                </a:solidFill>
              </a:rPr>
              <a:t>Step 2: </a:t>
            </a:r>
          </a:p>
          <a:p>
            <a:r>
              <a:rPr lang="en-US" altLang="zh-HK" dirty="0">
                <a:solidFill>
                  <a:schemeClr val="tx1"/>
                </a:solidFill>
              </a:rPr>
              <a:t>click "Open". You can also click on the APP card to learn more about this APP</a:t>
            </a:r>
            <a:endParaRPr lang="zh-HK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72363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5D0BE852-C1D8-8FC5-293B-AAF543FCEACC}"/>
              </a:ext>
            </a:extLst>
          </p:cNvPr>
          <p:cNvSpPr txBox="1"/>
          <p:nvPr/>
        </p:nvSpPr>
        <p:spPr>
          <a:xfrm>
            <a:off x="3982212" y="620851"/>
            <a:ext cx="16419576" cy="1690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01600" tIns="101600" rIns="101600" bIns="101600" numCol="1" spcCol="38100" rtlCol="0" anchor="ctr">
            <a:spAutoFit/>
          </a:bodyPr>
          <a:lstStyle/>
          <a:p>
            <a:pPr marL="0" marR="0" indent="0" algn="ctr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K" sz="7000" b="0" i="0" u="none" strike="noStrike" cap="none" spc="0" normalizeH="0" baseline="0" dirty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"/>
                <a:sym typeface="Roboto Light"/>
              </a:rPr>
              <a:t>In-house Teams' ChatGPT</a:t>
            </a:r>
            <a:endParaRPr kumimoji="0" lang="zh-HK" altLang="en-US" sz="7000" b="0" i="0" u="none" strike="noStrike" cap="none" spc="0" normalizeH="0" baseline="0" dirty="0">
              <a:ln>
                <a:noFill/>
              </a:ln>
              <a:solidFill>
                <a:srgbClr val="204277"/>
              </a:solidFill>
              <a:effectLst/>
              <a:uFillTx/>
              <a:latin typeface="Roboto "/>
              <a:sym typeface="Roboto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2384C6-BE65-5D23-5441-AAF66CD1F457}"/>
              </a:ext>
            </a:extLst>
          </p:cNvPr>
          <p:cNvSpPr txBox="1"/>
          <p:nvPr/>
        </p:nvSpPr>
        <p:spPr>
          <a:xfrm>
            <a:off x="3007983" y="3222367"/>
            <a:ext cx="4866017" cy="405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solidFill>
                  <a:schemeClr val="tx1"/>
                </a:solidFill>
              </a:rPr>
              <a:t>Step 3: </a:t>
            </a:r>
          </a:p>
          <a:p>
            <a:r>
              <a:rPr lang="en-US" altLang="zh-HK" dirty="0">
                <a:solidFill>
                  <a:schemeClr val="tx1"/>
                </a:solidFill>
              </a:rPr>
              <a:t>After opening the application, you will be directed to a chat with the selected Chatbot.</a:t>
            </a:r>
          </a:p>
          <a:p>
            <a:r>
              <a:rPr lang="en-US" altLang="zh-HK" dirty="0">
                <a:solidFill>
                  <a:schemeClr val="tx1"/>
                </a:solidFill>
              </a:rPr>
              <a:t>Please click on "Acceptable Use Guidelines" and then click "Accept" to proceed.</a:t>
            </a:r>
            <a:endParaRPr lang="zh-HK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493EA7-19C4-962C-8861-C8D693FCC6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HK" altLang="en-US"/>
          </a:p>
        </p:txBody>
      </p:sp>
      <p:pic>
        <p:nvPicPr>
          <p:cNvPr id="3073" name="Picture 1">
            <a:extLst>
              <a:ext uri="{FF2B5EF4-FFF2-40B4-BE49-F238E27FC236}">
                <a16:creationId xmlns:a16="http://schemas.microsoft.com/office/drawing/2014/main" id="{EF79B798-52CE-EFA6-6A5C-B56096A9F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4557" y="2694840"/>
            <a:ext cx="12158431" cy="937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400798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5D0BE852-C1D8-8FC5-293B-AAF543FCEACC}"/>
              </a:ext>
            </a:extLst>
          </p:cNvPr>
          <p:cNvSpPr txBox="1"/>
          <p:nvPr/>
        </p:nvSpPr>
        <p:spPr>
          <a:xfrm>
            <a:off x="3982212" y="620851"/>
            <a:ext cx="16419576" cy="1690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01600" tIns="101600" rIns="101600" bIns="101600" numCol="1" spcCol="38100" rtlCol="0" anchor="ctr">
            <a:spAutoFit/>
          </a:bodyPr>
          <a:lstStyle/>
          <a:p>
            <a:pPr marL="0" marR="0" indent="0" algn="ctr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K" sz="7000" b="0" i="0" u="none" strike="noStrike" cap="none" spc="0" normalizeH="0" baseline="0" dirty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"/>
                <a:sym typeface="Roboto Light"/>
              </a:rPr>
              <a:t>In-house Teams' ChatGPT</a:t>
            </a:r>
            <a:endParaRPr kumimoji="0" lang="zh-HK" altLang="en-US" sz="7000" b="0" i="0" u="none" strike="noStrike" cap="none" spc="0" normalizeH="0" baseline="0" dirty="0">
              <a:ln>
                <a:noFill/>
              </a:ln>
              <a:solidFill>
                <a:srgbClr val="204277"/>
              </a:solidFill>
              <a:effectLst/>
              <a:uFillTx/>
              <a:latin typeface="Roboto "/>
              <a:sym typeface="Roboto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2384C6-BE65-5D23-5441-AAF66CD1F457}"/>
              </a:ext>
            </a:extLst>
          </p:cNvPr>
          <p:cNvSpPr txBox="1"/>
          <p:nvPr/>
        </p:nvSpPr>
        <p:spPr>
          <a:xfrm>
            <a:off x="3007983" y="3222367"/>
            <a:ext cx="4866017" cy="1796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solidFill>
                  <a:schemeClr val="tx1"/>
                </a:solidFill>
              </a:rPr>
              <a:t>Step 4: </a:t>
            </a:r>
          </a:p>
          <a:p>
            <a:r>
              <a:rPr lang="en-US" altLang="zh-HK" dirty="0">
                <a:solidFill>
                  <a:schemeClr val="tx1"/>
                </a:solidFill>
              </a:rPr>
              <a:t>Type in "Welcome" to initiate the conversation</a:t>
            </a:r>
            <a:endParaRPr lang="zh-HK" alt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493EA7-19C4-962C-8861-C8D693FCC6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HK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1AF45FD-BD10-15C7-A92D-702045ABA5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HK" altLang="en-US"/>
          </a:p>
        </p:txBody>
      </p:sp>
      <p:pic>
        <p:nvPicPr>
          <p:cNvPr id="5121" name="Picture 1">
            <a:extLst>
              <a:ext uri="{FF2B5EF4-FFF2-40B4-BE49-F238E27FC236}">
                <a16:creationId xmlns:a16="http://schemas.microsoft.com/office/drawing/2014/main" id="{8B97741B-A7EE-3639-EF4C-B4F4DE1D0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9466" y="2513894"/>
            <a:ext cx="11497733" cy="980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2A5FCCF8-779F-2633-5708-F90927564945}"/>
              </a:ext>
            </a:extLst>
          </p:cNvPr>
          <p:cNvSpPr txBox="1"/>
          <p:nvPr/>
        </p:nvSpPr>
        <p:spPr>
          <a:xfrm>
            <a:off x="3007982" y="5730545"/>
            <a:ext cx="4866017" cy="1796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solidFill>
                  <a:schemeClr val="tx1"/>
                </a:solidFill>
              </a:rPr>
              <a:t>Step 5: </a:t>
            </a:r>
          </a:p>
          <a:p>
            <a:r>
              <a:rPr lang="en-US" altLang="zh-HK" dirty="0">
                <a:solidFill>
                  <a:schemeClr val="tx1"/>
                </a:solidFill>
              </a:rPr>
              <a:t>The bot will then display useful links for you to explore</a:t>
            </a:r>
            <a:endParaRPr lang="zh-HK" altLang="en-US" dirty="0">
              <a:solidFill>
                <a:schemeClr val="bg1"/>
              </a:solidFill>
            </a:endParaRP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D8951CB2-84DA-E0C2-B47D-C7B671A31019}"/>
              </a:ext>
            </a:extLst>
          </p:cNvPr>
          <p:cNvSpPr txBox="1"/>
          <p:nvPr/>
        </p:nvSpPr>
        <p:spPr>
          <a:xfrm>
            <a:off x="3007982" y="8238724"/>
            <a:ext cx="5170818" cy="1796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solidFill>
                  <a:schemeClr val="tx1"/>
                </a:solidFill>
              </a:rPr>
              <a:t>Step 6: </a:t>
            </a:r>
          </a:p>
          <a:p>
            <a:r>
              <a:rPr lang="en-US" altLang="zh-HK" dirty="0">
                <a:solidFill>
                  <a:schemeClr val="tx1"/>
                </a:solidFill>
              </a:rPr>
              <a:t>Type your tasks and questions and bot will assist you. </a:t>
            </a:r>
            <a:endParaRPr lang="zh-HK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62135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5D0BE852-C1D8-8FC5-293B-AAF543FCEACC}"/>
              </a:ext>
            </a:extLst>
          </p:cNvPr>
          <p:cNvSpPr txBox="1"/>
          <p:nvPr/>
        </p:nvSpPr>
        <p:spPr>
          <a:xfrm>
            <a:off x="3982212" y="620851"/>
            <a:ext cx="16419576" cy="16902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01600" tIns="101600" rIns="101600" bIns="101600" numCol="1" spcCol="38100" rtlCol="0" anchor="ctr">
            <a:spAutoFit/>
          </a:bodyPr>
          <a:lstStyle/>
          <a:p>
            <a:pPr marL="0" marR="0" indent="0" algn="ctr" defTabSz="1828800" rtl="0" fontAlgn="auto" latinLnBrk="0" hangingPunct="0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K" sz="7000" b="0" i="0" u="none" strike="noStrike" cap="none" spc="0" normalizeH="0" baseline="0" dirty="0">
                <a:ln>
                  <a:noFill/>
                </a:ln>
                <a:solidFill>
                  <a:srgbClr val="204277"/>
                </a:solidFill>
                <a:effectLst/>
                <a:uFillTx/>
                <a:latin typeface="Roboto "/>
                <a:sym typeface="Roboto Light"/>
              </a:rPr>
              <a:t>In-house Teams' ChatGPT</a:t>
            </a:r>
            <a:endParaRPr kumimoji="0" lang="zh-HK" altLang="en-US" sz="7000" b="0" i="0" u="none" strike="noStrike" cap="none" spc="0" normalizeH="0" baseline="0" dirty="0">
              <a:ln>
                <a:noFill/>
              </a:ln>
              <a:solidFill>
                <a:srgbClr val="204277"/>
              </a:solidFill>
              <a:effectLst/>
              <a:uFillTx/>
              <a:latin typeface="Roboto "/>
              <a:sym typeface="Roboto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2384C6-BE65-5D23-5441-AAF66CD1F457}"/>
              </a:ext>
            </a:extLst>
          </p:cNvPr>
          <p:cNvSpPr txBox="1"/>
          <p:nvPr/>
        </p:nvSpPr>
        <p:spPr>
          <a:xfrm>
            <a:off x="3007983" y="3222367"/>
            <a:ext cx="4866017" cy="4574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solidFill>
                  <a:schemeClr val="tx1"/>
                </a:solidFill>
              </a:rPr>
              <a:t>Step 7: (Feature)</a:t>
            </a:r>
          </a:p>
          <a:p>
            <a:r>
              <a:rPr lang="en-US" altLang="zh-HK" b="1" dirty="0">
                <a:solidFill>
                  <a:schemeClr val="tx1"/>
                </a:solidFill>
              </a:rPr>
              <a:t>Image Generation</a:t>
            </a:r>
          </a:p>
          <a:p>
            <a:r>
              <a:rPr lang="en-US" altLang="zh-HK" dirty="0">
                <a:solidFill>
                  <a:schemeClr val="tx1"/>
                </a:solidFill>
              </a:rPr>
              <a:t>If you would like the bot to draw something, simply start your message with "draw". The bot will then respond and create a drawing based on your request.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493EA7-19C4-962C-8861-C8D693FCC6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HK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BC71D1B-93E9-FA12-D956-8CE303059D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HK" altLang="en-US"/>
          </a:p>
        </p:txBody>
      </p:sp>
      <p:pic>
        <p:nvPicPr>
          <p:cNvPr id="7169" name="Picture 1">
            <a:extLst>
              <a:ext uri="{FF2B5EF4-FFF2-40B4-BE49-F238E27FC236}">
                <a16:creationId xmlns:a16="http://schemas.microsoft.com/office/drawing/2014/main" id="{7BA6F7F0-E0FE-26D1-6A23-99994ECCD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9829" y="3222367"/>
            <a:ext cx="12872685" cy="7013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7006261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White">
  <a:themeElements>
    <a:clrScheme name="White">
      <a:dk1>
        <a:srgbClr val="204277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508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508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76200" dist="508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76200" dist="508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20000"/>
          </a:lnSpc>
          <a:spcBef>
            <a:spcPts val="15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204277"/>
            </a:solidFill>
            <a:effectLst/>
            <a:uFillTx/>
            <a:latin typeface="Roboto Light"/>
            <a:ea typeface="Roboto Light"/>
            <a:cs typeface="Roboto Light"/>
            <a:sym typeface="Roboto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508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508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76200" dist="508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76200" dist="508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01600" tIns="101600" rIns="101600" bIns="1016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20000"/>
          </a:lnSpc>
          <a:spcBef>
            <a:spcPts val="15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204277"/>
            </a:solidFill>
            <a:effectLst/>
            <a:uFillTx/>
            <a:latin typeface="Roboto Light"/>
            <a:ea typeface="Roboto Light"/>
            <a:cs typeface="Roboto Light"/>
            <a:sym typeface="Roboto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11624</TotalTime>
  <Words>180</Words>
  <Application>Microsoft Macintosh PowerPoint</Application>
  <PresentationFormat>自訂</PresentationFormat>
  <Paragraphs>22</Paragraphs>
  <Slides>5</Slides>
  <Notes>1</Notes>
  <HiddenSlides>0</HiddenSlides>
  <MMClips>0</MMClips>
  <ScaleCrop>false</ScaleCrop>
  <HeadingPairs>
    <vt:vector size="8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4" baseType="lpstr">
      <vt:lpstr>Roboto </vt:lpstr>
      <vt:lpstr>Arial</vt:lpstr>
      <vt:lpstr>Calibri</vt:lpstr>
      <vt:lpstr>Helvetica</vt:lpstr>
      <vt:lpstr>Helvetica Light</vt:lpstr>
      <vt:lpstr>Roboto</vt:lpstr>
      <vt:lpstr>Roboto Light</vt:lpstr>
      <vt:lpstr>White</vt:lpstr>
      <vt:lpstr>think-cell Slide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Chau, Winnie TT</dc:creator>
  <cp:lastModifiedBy>TAM, Chi Hong</cp:lastModifiedBy>
  <cp:revision>1038</cp:revision>
  <cp:lastPrinted>2018-02-06T07:04:42Z</cp:lastPrinted>
  <dcterms:modified xsi:type="dcterms:W3CDTF">2023-08-23T02:10:30Z</dcterms:modified>
</cp:coreProperties>
</file>